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Medium"/>
      <p:regular r:id="rId45"/>
      <p:bold r:id="rId46"/>
      <p:italic r:id="rId47"/>
      <p:boldItalic r:id="rId48"/>
    </p:embeddedFont>
    <p:embeddedFont>
      <p:font typeface="Robot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RobotoMedium-bold.fntdata"/><Relationship Id="rId45" Type="http://schemas.openxmlformats.org/officeDocument/2006/relationships/font" Target="fonts/Roboto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edium-boldItalic.fntdata"/><Relationship Id="rId47" Type="http://schemas.openxmlformats.org/officeDocument/2006/relationships/font" Target="fonts/RobotoMedium-italic.fntdata"/><Relationship Id="rId49" Type="http://schemas.openxmlformats.org/officeDocument/2006/relationships/font" Target="fonts/Robo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italic.fntdata"/><Relationship Id="rId50" Type="http://schemas.openxmlformats.org/officeDocument/2006/relationships/font" Target="fonts/RobotoLight-bold.fntdata"/><Relationship Id="rId52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c3daaa5b8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c3daaa5b8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c3daaa5b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c3daaa5b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c3daaa5b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c3daaa5b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c3daaa5b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c3daaa5b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c3daaa5b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c3daaa5b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c3daaa5b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c3daaa5b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c3daaa5b8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c3daaa5b8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c3daaa5b8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c3daaa5b8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c3daaa5b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c3daaa5b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c3daaa5b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ec3daaa5b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c3daaa5b8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ec3daaa5b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c3daaa5b8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ec3daaa5b8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c3daaa5b8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c3daaa5b8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c3daaa5b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c3daaa5b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c3daaa5b8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c3daaa5b8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c3daaa5b8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c3daaa5b8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c3daaa5b8_1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c3daaa5b8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c3daaa5b8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c3daaa5b8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c3daaa5b8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c3daaa5b8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c3daaa5b8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ec3daaa5b8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ec3daaa5b8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1ec3daaa5b8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ec3daaa5b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ec3daaa5b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eb88c81f0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eb88c81f0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b88c81f0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b88c81f0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eb88c81f0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eb88c81f0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eb3b95b69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eb3b95b69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3daaa5b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3daaa5b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c3daaa5b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c3daaa5b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c3daaa5b8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c3daaa5b8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ec3daaa5b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ec3daaa5b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c3daaa5b8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c3daaa5b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c3daaa5b8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c3daaa5b8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4" name="Google Shape;114;p1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88700" y="1124275"/>
            <a:ext cx="81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Histograma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661" r="661" t="6872"/>
          <a:stretch/>
        </p:blipFill>
        <p:spPr>
          <a:xfrm>
            <a:off x="1228713" y="1692525"/>
            <a:ext cx="6686577" cy="25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888700" y="3940200"/>
            <a:ext cx="805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Exibe a distribuição de frequência de dados numéricos, mostrando a frequência de diferentes intervalos.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952904" y="1113575"/>
            <a:ext cx="803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233F63"/>
                </a:solidFill>
              </a:rPr>
              <a:t>Boxplot</a:t>
            </a:r>
            <a:endParaRPr i="1" sz="1800">
              <a:solidFill>
                <a:srgbClr val="233F63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8292" r="5239" t="23570"/>
          <a:stretch/>
        </p:blipFill>
        <p:spPr>
          <a:xfrm>
            <a:off x="1196475" y="1714475"/>
            <a:ext cx="7722675" cy="2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1758450" y="3940200"/>
            <a:ext cx="612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Sumariza distribuição, destaca </a:t>
            </a:r>
            <a:r>
              <a:rPr i="1" lang="pt-BR"/>
              <a:t>outliers</a:t>
            </a:r>
            <a:r>
              <a:rPr lang="pt-BR"/>
              <a:t> e fornece visão clara da mediana e quartis.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uma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4" name="Google Shape;134;p2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822175" y="1193500"/>
            <a:ext cx="76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Violino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100" y="1718462"/>
            <a:ext cx="6509798" cy="22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1920600" y="4029825"/>
            <a:ext cx="530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Revela distribuição e densidade de dados, destacando nuances e variações em diferentes categorias.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duas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4" name="Google Shape;144;p2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2098625" y="2087925"/>
            <a:ext cx="61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822175" y="1017725"/>
            <a:ext cx="82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Contorno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1671" t="0"/>
          <a:stretch/>
        </p:blipFill>
        <p:spPr>
          <a:xfrm>
            <a:off x="3903075" y="1542275"/>
            <a:ext cx="4504549" cy="293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 txBox="1"/>
          <p:nvPr/>
        </p:nvSpPr>
        <p:spPr>
          <a:xfrm>
            <a:off x="822175" y="1309650"/>
            <a:ext cx="274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 distribuição e padrões em dados contínuos de forma eficaz e intuitiva.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Explorando duas ou mais variáveis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822175" y="1168625"/>
            <a:ext cx="318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Dispersão de variáveis condicionantes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403" y="1070825"/>
            <a:ext cx="3458174" cy="368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822175" y="1776650"/>
            <a:ext cx="3180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 a relação entre duas variáveis, considerando uma terceira como condição, destacando padrões específicos.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População: Todos os dados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Amostra: subconjunto da população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00" y="1181462"/>
            <a:ext cx="4256798" cy="27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aleatória: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Registros retirados aleatoriamente da população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Amostra estratificada: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Divide a população em estratos e retira registros aleatórios dessas amostras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822175" y="1152475"/>
            <a:ext cx="74757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Viés de amostragem: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822175" y="2179750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33F63"/>
                </a:solidFill>
              </a:rPr>
              <a:t>QUALIDADE &gt;&gt;&gt; QUANTIDADE</a:t>
            </a:r>
            <a:endParaRPr b="1" sz="1500">
              <a:solidFill>
                <a:srgbClr val="233F63"/>
              </a:solidFill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899" y="1031913"/>
            <a:ext cx="4521624" cy="3715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91" name="Google Shape;191;p2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822175" y="1017725"/>
            <a:ext cx="7860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Seleção: </a:t>
            </a:r>
            <a:r>
              <a:rPr lang="pt-BR" sz="1200"/>
              <a:t>Ocorre quando a seleção da amostra não é aleatória e é influenciada por fatores específicos, resultando em uma amostra não representativa da população.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Amostragem Não Aleatória:</a:t>
            </a:r>
            <a:r>
              <a:rPr lang="pt-BR" sz="1200"/>
              <a:t> Acontece quando a amostragem não é realizada de maneira aleatória, levando a uma não representatividade da população.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Não-Resposta: </a:t>
            </a:r>
            <a:r>
              <a:rPr lang="pt-BR" sz="1200"/>
              <a:t>Definição: Surge quando os participantes escolhidos para a amostra não respondem ou abandonam o estudo, introduzindo uma possível distorção nos resultados.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Autoseleção: </a:t>
            </a:r>
            <a:r>
              <a:rPr lang="pt-BR" sz="1200"/>
              <a:t>Ocorre quando os participantes escolhem se incluir na amostra, o que pode levar a uma representação distorcida da população.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 dos dados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Amostragem</a:t>
            </a:r>
            <a:endParaRPr/>
          </a:p>
        </p:txBody>
      </p:sp>
      <p:sp>
        <p:nvSpPr>
          <p:cNvPr id="199" name="Google Shape;199;p2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7"/>
          <p:cNvSpPr txBox="1"/>
          <p:nvPr/>
        </p:nvSpPr>
        <p:spPr>
          <a:xfrm>
            <a:off x="822175" y="1017725"/>
            <a:ext cx="7860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Confirmação:</a:t>
            </a:r>
            <a:r>
              <a:rPr lang="pt-BR" sz="1200"/>
              <a:t> Refere-se à tendência de interpretar, recordar ou dar mais atenção a informações que confirmam as próprias crenças preexistentes.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de Exclusão ou Inclusão:</a:t>
            </a:r>
            <a:r>
              <a:rPr lang="pt-BR" sz="1200"/>
              <a:t> Acontece quando certos grupos são intencionalmente incluídos ou excluídos da amostra, introduzindo parcialidade nos resultados.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/>
              <a:t>Viés Temporal:</a:t>
            </a:r>
            <a:r>
              <a:rPr lang="pt-BR" sz="1200"/>
              <a:t> Surge quando os resultados da pesquisa são influenciados pela época em que a pesquisa é realizada.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 amostral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300"/>
              <a:t>A estatística amostral é o ramo da estatística que se concentra na coleta, análise e interpretação de dados obtidos de uma amostra representativa de uma população maior.</a:t>
            </a:r>
            <a:endParaRPr sz="1300"/>
          </a:p>
        </p:txBody>
      </p:sp>
      <p:sp>
        <p:nvSpPr>
          <p:cNvPr id="208" name="Google Shape;208;p2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0" name="Google Shape;210;p28"/>
          <p:cNvSpPr txBox="1"/>
          <p:nvPr/>
        </p:nvSpPr>
        <p:spPr>
          <a:xfrm>
            <a:off x="822175" y="2444875"/>
            <a:ext cx="6008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Amostra: Um subconjunto representativo da população que é coletado para análise estatística.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Parâmetro: Uma medida descritiva de uma característica da população. Exemplos incluem a média, desvio padrão ou proporção.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Estatística: Uma medida descritiva semelhante a um parâmetro, mas calculada a partir dos dados de uma amostra. É usada para estimar o parâmetro populacional.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Distribuição de dados</a:t>
            </a:r>
            <a:endParaRPr/>
          </a:p>
        </p:txBody>
      </p:sp>
      <p:sp>
        <p:nvSpPr>
          <p:cNvPr id="217" name="Google Shape;217;p2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24" y="1621075"/>
            <a:ext cx="3850900" cy="306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4835775" y="3736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Costumeiramente representada por histogramas, é como os dados se espalham no conjunto de dados.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Distribuição amostral</a:t>
            </a:r>
            <a:endParaRPr/>
          </a:p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-4624" l="0" r="-11321" t="0"/>
          <a:stretch/>
        </p:blipFill>
        <p:spPr>
          <a:xfrm>
            <a:off x="4870750" y="1682000"/>
            <a:ext cx="2368325" cy="29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952500" y="1682000"/>
            <a:ext cx="382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distribuição amostral é a distribuição de uma estatística, como a média, obtida a partir de múltiplas amostras retiradas de uma população.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36" name="Google Shape;236;p31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Teorema de limite central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Média da Distribuição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As médias amostrais de um conjunto de amostras da população terão uma distribuição aproximadamente normal, independentemente da forma da distribuição original.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Média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 média da distribuição das médias amostrais será igual à média da população original.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Desvio Padrão das Médias Amostrais: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Font typeface="Arial"/>
              <a:buChar char="➢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 desvio padrão da distribuição das médias amostrais (conhecido como erro padrão da média) será igual ao desvio padrão da população original dividido pela raiz quadrada do tamanho da amostra.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822175" y="1152475"/>
            <a:ext cx="36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Teorema de limite central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848" y="1699588"/>
            <a:ext cx="4333777" cy="286928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/>
        </p:nvSpPr>
        <p:spPr>
          <a:xfrm>
            <a:off x="5568450" y="3562725"/>
            <a:ext cx="335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233F63"/>
                </a:solidFill>
              </a:rPr>
              <a:t>Conforme o </a:t>
            </a:r>
            <a:r>
              <a:rPr lang="pt-BR" sz="1300">
                <a:solidFill>
                  <a:srgbClr val="233F63"/>
                </a:solidFill>
              </a:rPr>
              <a:t>número</a:t>
            </a:r>
            <a:r>
              <a:rPr lang="pt-BR" sz="1300">
                <a:solidFill>
                  <a:srgbClr val="233F63"/>
                </a:solidFill>
              </a:rPr>
              <a:t> de amostras aumenta a distribuição das médias amostrais se aproxima de uma distribuição normal.</a:t>
            </a:r>
            <a:endParaRPr sz="13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amostragem de uma estatística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822175" y="1152475"/>
            <a:ext cx="339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/>
              <a:t>Erro-padrão:</a:t>
            </a:r>
            <a:r>
              <a:rPr lang="pt-BR"/>
              <a:t> uma medida de quão bem a média amostral estima a verdadeira média populacional. </a:t>
            </a:r>
            <a:endParaRPr/>
          </a:p>
        </p:txBody>
      </p:sp>
      <p:sp>
        <p:nvSpPr>
          <p:cNvPr id="255" name="Google Shape;255;p3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453" y="1062788"/>
            <a:ext cx="4655123" cy="37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600" y="2703275"/>
            <a:ext cx="337185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3"/>
          <p:cNvSpPr txBox="1"/>
          <p:nvPr/>
        </p:nvSpPr>
        <p:spPr>
          <a:xfrm>
            <a:off x="998300" y="3535225"/>
            <a:ext cx="4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s = desvio padrão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Intervalo de confiança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4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3" y="1152475"/>
            <a:ext cx="4827224" cy="31754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4"/>
          <p:cNvSpPr txBox="1"/>
          <p:nvPr/>
        </p:nvSpPr>
        <p:spPr>
          <a:xfrm>
            <a:off x="5861525" y="11524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</a:t>
            </a:r>
            <a:r>
              <a:rPr lang="pt-BR"/>
              <a:t>stimativa estatística que fornece uma faixa de valores onde um parâmetro populacional é provável de estar contido, com uma determinada probabilidade.</a:t>
            </a: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5861525" y="24631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Exemplo: </a:t>
            </a:r>
            <a:r>
              <a:rPr lang="pt-BR" sz="1100"/>
              <a:t>um intervalo de confiança para a média de altura de uma população adulta e obtém [165 cm, 175 cm] com um nível de confiança de 95%, isso significa que há 95% de probabilidade de que a verdadeira média de altura esteja entre 165 cm e 175 cm com base na amostra coletada.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Normal</a:t>
            </a:r>
            <a:endParaRPr/>
          </a:p>
        </p:txBody>
      </p:sp>
      <p:sp>
        <p:nvSpPr>
          <p:cNvPr id="276" name="Google Shape;276;p3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75" y="1152475"/>
            <a:ext cx="39433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4927350" y="1474550"/>
            <a:ext cx="4231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Erro: Diferença entre o valor previsto e o valor dado;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Padronização: subtrair a média e dividir pelo desvio padrão;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Z: Resultado da padronização;</a:t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33F63"/>
                </a:solidFill>
              </a:rPr>
              <a:t>Normal Padrão: Média = 0, Desvio padrão = 1 </a:t>
            </a:r>
            <a:endParaRPr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Distribuição de cauda longa</a:t>
            </a:r>
            <a:endParaRPr/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valores extremos de pouca </a:t>
            </a:r>
            <a:r>
              <a:rPr lang="pt-BR" sz="1200"/>
              <a:t>ocorrência</a:t>
            </a:r>
            <a:r>
              <a:rPr lang="pt-BR" sz="1200"/>
              <a:t>;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pt-BR" sz="1200"/>
              <a:t>Eventos extremos são mais propensos de ocorrer;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78" y="1839600"/>
            <a:ext cx="3433025" cy="27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	</a:t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2175" y="1152475"/>
            <a:ext cx="7337700" cy="23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Estima o quanto um dado está correlacionado com outro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A estimativa é feita por um coeficiente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O coeficiente de correlação varia de -1 até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Relação entre tamanho dos dados e performance do modelo</a:t>
            </a:r>
            <a:endParaRPr/>
          </a:p>
        </p:txBody>
      </p:sp>
      <p:sp>
        <p:nvSpPr>
          <p:cNvPr id="294" name="Google Shape;294;p3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0" y="1282475"/>
            <a:ext cx="3684410" cy="34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e </a:t>
            </a:r>
            <a:r>
              <a:rPr i="1" lang="pt-BR"/>
              <a:t>Underfitting</a:t>
            </a:r>
            <a:r>
              <a:rPr lang="pt-BR"/>
              <a:t> (Sub Ajuste)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3" name="Google Shape;303;p38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100" y="1017725"/>
            <a:ext cx="652009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</a:t>
            </a:r>
            <a:endParaRPr/>
          </a:p>
        </p:txBody>
      </p:sp>
      <p:sp>
        <p:nvSpPr>
          <p:cNvPr id="310" name="Google Shape;310;p3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1" name="Google Shape;311;p39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0" l="0" r="30396" t="0"/>
          <a:stretch/>
        </p:blipFill>
        <p:spPr>
          <a:xfrm>
            <a:off x="922100" y="1017725"/>
            <a:ext cx="4538350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314" name="Google Shape;314;p39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elevada com relação aos dados, ou os dados são muito simples.</a:t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822175" y="445025"/>
            <a:ext cx="821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/>
              <a:t>Overfitting</a:t>
            </a:r>
            <a:r>
              <a:rPr lang="pt-BR"/>
              <a:t> (Sobreajuste) </a:t>
            </a:r>
            <a:endParaRPr/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1" name="Google Shape;321;p4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76643" t="0"/>
          <a:stretch/>
        </p:blipFill>
        <p:spPr>
          <a:xfrm>
            <a:off x="922100" y="1017725"/>
            <a:ext cx="1522876" cy="3448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 txBox="1"/>
          <p:nvPr/>
        </p:nvSpPr>
        <p:spPr>
          <a:xfrm>
            <a:off x="4536775" y="778775"/>
            <a:ext cx="462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6211975" y="2571750"/>
            <a:ext cx="2825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33F63"/>
                </a:solidFill>
              </a:rPr>
              <a:t>O modelo possui uma complexidade baixa com relação aos dados, ou os dados são muito complexos.</a:t>
            </a:r>
            <a:endParaRPr sz="1800">
              <a:solidFill>
                <a:srgbClr val="233F63"/>
              </a:solidFill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 rotWithShape="1">
          <a:blip r:embed="rId3">
            <a:alphaModFix/>
          </a:blip>
          <a:srcRect b="1839" l="48315" r="3354" t="-1840"/>
          <a:stretch/>
        </p:blipFill>
        <p:spPr>
          <a:xfrm>
            <a:off x="2390650" y="1017725"/>
            <a:ext cx="3151301" cy="34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DÚVIDAS?</a:t>
            </a:r>
            <a:endParaRPr b="1"/>
          </a:p>
        </p:txBody>
      </p:sp>
      <p:sp>
        <p:nvSpPr>
          <p:cNvPr id="331" name="Google Shape;331;p4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8" name="Google Shape;338;p42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Correlação	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Coeficientes e suas informações: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1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 muito correlacionados diretamente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x aumenta, </a:t>
            </a:r>
            <a:r>
              <a:rPr b="1" lang="pt-BR"/>
              <a:t>y</a:t>
            </a:r>
            <a:r>
              <a:rPr lang="pt-BR"/>
              <a:t> aumenta também.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-1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muito correlacionados inversamente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</a:t>
            </a:r>
            <a:r>
              <a:rPr b="1" lang="pt-BR"/>
              <a:t>x</a:t>
            </a:r>
            <a:r>
              <a:rPr lang="pt-BR"/>
              <a:t> aumenta, </a:t>
            </a:r>
            <a:r>
              <a:rPr b="1" lang="pt-BR"/>
              <a:t>y</a:t>
            </a:r>
            <a:r>
              <a:rPr lang="pt-BR"/>
              <a:t> diminui.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Coeficiente = 0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pt-BR"/>
              <a:t>Atributos, </a:t>
            </a:r>
            <a:r>
              <a:rPr b="1" lang="pt-BR"/>
              <a:t>x</a:t>
            </a:r>
            <a:r>
              <a:rPr lang="pt-BR"/>
              <a:t> e </a:t>
            </a:r>
            <a:r>
              <a:rPr b="1" lang="pt-BR"/>
              <a:t>y</a:t>
            </a:r>
            <a:r>
              <a:rPr lang="pt-BR"/>
              <a:t>, não são nada correlacionados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Se </a:t>
            </a:r>
            <a:r>
              <a:rPr b="1" lang="pt-BR"/>
              <a:t>x</a:t>
            </a:r>
            <a:r>
              <a:rPr lang="pt-BR"/>
              <a:t> aumenta, </a:t>
            </a:r>
            <a:r>
              <a:rPr b="1" lang="pt-BR"/>
              <a:t>y</a:t>
            </a:r>
            <a:r>
              <a:rPr lang="pt-BR"/>
              <a:t> pode ou não aumentar.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Quando falamos de correlação, uma boa forma de visualizar é o gráfico de dispersão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Ele mostra a relação entre 2 variáveis, uma sendo no eixo </a:t>
            </a:r>
            <a:r>
              <a:rPr b="1" lang="pt-BR"/>
              <a:t>x</a:t>
            </a:r>
            <a:r>
              <a:rPr lang="pt-BR"/>
              <a:t> e outra no eixo </a:t>
            </a:r>
            <a:r>
              <a:rPr b="1" lang="pt-BR"/>
              <a:t>y</a:t>
            </a:r>
            <a:r>
              <a:rPr lang="pt-BR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Exemplo: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2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6125" y="2337850"/>
            <a:ext cx="2822651" cy="22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Com essa visualização, podemos tirar algumas conclusões da correlação.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3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Relação com a diagonal principal: Correlação positiva (0&lt;</a:t>
            </a:r>
            <a:r>
              <a:rPr b="1" lang="pt-BR"/>
              <a:t>r</a:t>
            </a:r>
            <a:r>
              <a:rPr lang="pt-BR"/>
              <a:t>&lt;1)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648" y="1633976"/>
            <a:ext cx="6276749" cy="30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Relação com a diagonal inversa : Correlação positiva (-1&lt;</a:t>
            </a:r>
            <a:r>
              <a:rPr b="1" lang="pt-BR"/>
              <a:t>r</a:t>
            </a:r>
            <a:r>
              <a:rPr lang="pt-BR"/>
              <a:t>&lt;0)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375" y="1738375"/>
            <a:ext cx="3230575" cy="2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75" y="1738375"/>
            <a:ext cx="3086075" cy="29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de dispersão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22175" y="1152475"/>
            <a:ext cx="73377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pt-BR"/>
              <a:t>Sem proximidades com as diagonais: </a:t>
            </a:r>
            <a:r>
              <a:rPr b="1" lang="pt-BR"/>
              <a:t>r</a:t>
            </a:r>
            <a:r>
              <a:rPr lang="pt-BR"/>
              <a:t> próximo a 0.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812" y="1665850"/>
            <a:ext cx="3310425" cy="30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